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ppt" ContentType="application/vnd.ms-powerpoi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60" r:id="rId3"/>
    <p:sldId id="259" r:id="rId4"/>
    <p:sldId id="261" r:id="rId5"/>
    <p:sldId id="263" r:id="rId6"/>
    <p:sldId id="264" r:id="rId7"/>
    <p:sldId id="265" r:id="rId8"/>
    <p:sldId id="267" r:id="rId9"/>
    <p:sldId id="269" r:id="rId10"/>
    <p:sldId id="270" r:id="rId11"/>
    <p:sldId id="258" r:id="rId1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864" y="-60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2070C23-0F12-45BE-9A01-BD8D09C67C1D}" type="datetimeFigureOut">
              <a:rPr lang="es-ES"/>
              <a:pPr>
                <a:defRPr/>
              </a:pPr>
              <a:t>11/05/2011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5779B7C-E35C-4E73-BB14-BAB207A04F29}"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s-ES"/>
              </a:p>
            </p:txBody>
          </p:sp>
          <p:sp>
            <p:nvSpPr>
              <p:cNvPr id="1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s-ES"/>
            </a:p>
          </p:txBody>
        </p:sp>
        <p:sp>
          <p:nvSpPr>
            <p:cNvPr id="7"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s-ES"/>
            </a:p>
          </p:txBody>
        </p:sp>
        <p:sp>
          <p:nvSpPr>
            <p:cNvPr id="8"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s-ES"/>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sp>
            <p:nvSpPr>
              <p:cNvPr id="11"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12"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a:p>
            </p:txBody>
          </p:sp>
          <p:sp>
            <p:nvSpPr>
              <p:cNvPr id="13"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s-ES"/>
              </a:p>
            </p:txBody>
          </p:sp>
          <p:sp>
            <p:nvSpPr>
              <p:cNvPr id="14"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s-ES"/>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s-ES"/>
              </a:p>
            </p:txBody>
          </p:sp>
        </p:grpSp>
      </p:grpSp>
      <p:sp>
        <p:nvSpPr>
          <p:cNvPr id="42000" name="Rectangle 16"/>
          <p:cNvSpPr>
            <a:spLocks noGrp="1" noChangeArrowheads="1"/>
          </p:cNvSpPr>
          <p:nvPr>
            <p:ph type="ctrTitle" sz="quarter"/>
          </p:nvPr>
        </p:nvSpPr>
        <p:spPr>
          <a:xfrm>
            <a:off x="1066800" y="1997075"/>
            <a:ext cx="7086600" cy="1431925"/>
          </a:xfrm>
        </p:spPr>
        <p:txBody>
          <a:bodyPr anchor="b"/>
          <a:lstStyle>
            <a:lvl1pPr>
              <a:defRPr/>
            </a:lvl1pPr>
          </a:lstStyle>
          <a:p>
            <a:r>
              <a:rPr lang="es-ES"/>
              <a:t>Haga clic para cambiar el estilo de título	</a:t>
            </a:r>
          </a:p>
        </p:txBody>
      </p:sp>
      <p:sp>
        <p:nvSpPr>
          <p:cNvPr id="42001"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18" name="Rectangle 18"/>
          <p:cNvSpPr>
            <a:spLocks noGrp="1" noChangeArrowheads="1"/>
          </p:cNvSpPr>
          <p:nvPr>
            <p:ph type="dt" sz="quarter" idx="10"/>
          </p:nvPr>
        </p:nvSpPr>
        <p:spPr/>
        <p:txBody>
          <a:bodyPr/>
          <a:lstStyle>
            <a:lvl1pPr>
              <a:defRPr/>
            </a:lvl1pPr>
          </a:lstStyle>
          <a:p>
            <a:pPr>
              <a:defRPr/>
            </a:pPr>
            <a:endParaRPr lang="es-ES"/>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s-ES"/>
          </a:p>
        </p:txBody>
      </p:sp>
      <p:sp>
        <p:nvSpPr>
          <p:cNvPr id="20" name="Rectangle 20"/>
          <p:cNvSpPr>
            <a:spLocks noGrp="1" noChangeArrowheads="1"/>
          </p:cNvSpPr>
          <p:nvPr>
            <p:ph type="sldNum" sz="quarter" idx="12"/>
          </p:nvPr>
        </p:nvSpPr>
        <p:spPr/>
        <p:txBody>
          <a:bodyPr/>
          <a:lstStyle>
            <a:lvl1pPr>
              <a:defRPr/>
            </a:lvl1pPr>
          </a:lstStyle>
          <a:p>
            <a:pPr>
              <a:defRPr/>
            </a:pPr>
            <a:fld id="{F23A4764-1966-44F8-AFF5-7695D8600D62}"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D87FBD8A-65D7-4FFD-9258-2468735A4EC2}"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4650" y="304800"/>
            <a:ext cx="1885950"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304800"/>
            <a:ext cx="55054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72B07724-22E3-45EF-BE45-226DE8EE133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8B89669C-193F-4B1D-A5D4-217D9F113F5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FAB3230D-0FF0-465F-917D-B89BFE35823B}"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57053317-AB9C-492F-8CAC-123C4B26CFE4}"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7"/>
          <p:cNvSpPr>
            <a:spLocks noGrp="1" noChangeArrowheads="1"/>
          </p:cNvSpPr>
          <p:nvPr>
            <p:ph type="dt" sz="half" idx="10"/>
          </p:nvPr>
        </p:nvSpPr>
        <p:spPr>
          <a:ln/>
        </p:spPr>
        <p:txBody>
          <a:bodyPr/>
          <a:lstStyle>
            <a:lvl1pPr>
              <a:defRPr/>
            </a:lvl1pPr>
          </a:lstStyle>
          <a:p>
            <a:pPr>
              <a:defRPr/>
            </a:pPr>
            <a:endParaRPr lang="es-ES"/>
          </a:p>
        </p:txBody>
      </p:sp>
      <p:sp>
        <p:nvSpPr>
          <p:cNvPr id="8" name="Rectangle 18"/>
          <p:cNvSpPr>
            <a:spLocks noGrp="1" noChangeArrowheads="1"/>
          </p:cNvSpPr>
          <p:nvPr>
            <p:ph type="ftr" sz="quarter" idx="11"/>
          </p:nvPr>
        </p:nvSpPr>
        <p:spPr>
          <a:ln/>
        </p:spPr>
        <p:txBody>
          <a:bodyPr/>
          <a:lstStyle>
            <a:lvl1pPr>
              <a:defRPr/>
            </a:lvl1pPr>
          </a:lstStyle>
          <a:p>
            <a:pPr>
              <a:defRPr/>
            </a:pPr>
            <a:endParaRPr lang="es-ES"/>
          </a:p>
        </p:txBody>
      </p:sp>
      <p:sp>
        <p:nvSpPr>
          <p:cNvPr id="9" name="Rectangle 19"/>
          <p:cNvSpPr>
            <a:spLocks noGrp="1" noChangeArrowheads="1"/>
          </p:cNvSpPr>
          <p:nvPr>
            <p:ph type="sldNum" sz="quarter" idx="12"/>
          </p:nvPr>
        </p:nvSpPr>
        <p:spPr>
          <a:ln/>
        </p:spPr>
        <p:txBody>
          <a:bodyPr/>
          <a:lstStyle>
            <a:lvl1pPr>
              <a:defRPr/>
            </a:lvl1pPr>
          </a:lstStyle>
          <a:p>
            <a:pPr>
              <a:defRPr/>
            </a:pPr>
            <a:fld id="{36974116-3ABE-4912-A5B6-1624770ABC15}"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7"/>
          <p:cNvSpPr>
            <a:spLocks noGrp="1" noChangeArrowheads="1"/>
          </p:cNvSpPr>
          <p:nvPr>
            <p:ph type="dt" sz="half" idx="10"/>
          </p:nvPr>
        </p:nvSpPr>
        <p:spPr>
          <a:ln/>
        </p:spPr>
        <p:txBody>
          <a:bodyPr/>
          <a:lstStyle>
            <a:lvl1pPr>
              <a:defRPr/>
            </a:lvl1pPr>
          </a:lstStyle>
          <a:p>
            <a:pPr>
              <a:defRPr/>
            </a:pPr>
            <a:endParaRPr lang="es-ES"/>
          </a:p>
        </p:txBody>
      </p:sp>
      <p:sp>
        <p:nvSpPr>
          <p:cNvPr id="4" name="Rectangle 18"/>
          <p:cNvSpPr>
            <a:spLocks noGrp="1" noChangeArrowheads="1"/>
          </p:cNvSpPr>
          <p:nvPr>
            <p:ph type="ftr" sz="quarter" idx="11"/>
          </p:nvPr>
        </p:nvSpPr>
        <p:spPr>
          <a:ln/>
        </p:spPr>
        <p:txBody>
          <a:bodyPr/>
          <a:lstStyle>
            <a:lvl1pPr>
              <a:defRPr/>
            </a:lvl1pPr>
          </a:lstStyle>
          <a:p>
            <a:pPr>
              <a:defRPr/>
            </a:pPr>
            <a:endParaRPr lang="es-ES"/>
          </a:p>
        </p:txBody>
      </p:sp>
      <p:sp>
        <p:nvSpPr>
          <p:cNvPr id="5" name="Rectangle 19"/>
          <p:cNvSpPr>
            <a:spLocks noGrp="1" noChangeArrowheads="1"/>
          </p:cNvSpPr>
          <p:nvPr>
            <p:ph type="sldNum" sz="quarter" idx="12"/>
          </p:nvPr>
        </p:nvSpPr>
        <p:spPr>
          <a:ln/>
        </p:spPr>
        <p:txBody>
          <a:bodyPr/>
          <a:lstStyle>
            <a:lvl1pPr>
              <a:defRPr/>
            </a:lvl1pPr>
          </a:lstStyle>
          <a:p>
            <a:pPr>
              <a:defRPr/>
            </a:pPr>
            <a:fld id="{783CDBAE-0147-424F-BA20-8436EB5AAE1D}"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s-ES"/>
          </a:p>
        </p:txBody>
      </p:sp>
      <p:sp>
        <p:nvSpPr>
          <p:cNvPr id="3" name="Rectangle 18"/>
          <p:cNvSpPr>
            <a:spLocks noGrp="1" noChangeArrowheads="1"/>
          </p:cNvSpPr>
          <p:nvPr>
            <p:ph type="ftr" sz="quarter" idx="11"/>
          </p:nvPr>
        </p:nvSpPr>
        <p:spPr>
          <a:ln/>
        </p:spPr>
        <p:txBody>
          <a:bodyPr/>
          <a:lstStyle>
            <a:lvl1pPr>
              <a:defRPr/>
            </a:lvl1pPr>
          </a:lstStyle>
          <a:p>
            <a:pPr>
              <a:defRPr/>
            </a:pPr>
            <a:endParaRPr lang="es-ES"/>
          </a:p>
        </p:txBody>
      </p:sp>
      <p:sp>
        <p:nvSpPr>
          <p:cNvPr id="4" name="Rectangle 19"/>
          <p:cNvSpPr>
            <a:spLocks noGrp="1" noChangeArrowheads="1"/>
          </p:cNvSpPr>
          <p:nvPr>
            <p:ph type="sldNum" sz="quarter" idx="12"/>
          </p:nvPr>
        </p:nvSpPr>
        <p:spPr>
          <a:ln/>
        </p:spPr>
        <p:txBody>
          <a:bodyPr/>
          <a:lstStyle>
            <a:lvl1pPr>
              <a:defRPr/>
            </a:lvl1pPr>
          </a:lstStyle>
          <a:p>
            <a:pPr>
              <a:defRPr/>
            </a:pPr>
            <a:fld id="{75066A04-CD7F-45AF-92D6-D78EA7DE1DA6}"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9D718C41-A8FB-42E3-A142-3D086848FB8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EA650126-411C-4CCD-874A-C8F05D13FB1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40963"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s-ES"/>
            </a:p>
          </p:txBody>
        </p:sp>
        <p:sp>
          <p:nvSpPr>
            <p:cNvPr id="40964"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grpSp>
          <p:nvGrpSpPr>
            <p:cNvPr id="1034" name="Group 5"/>
            <p:cNvGrpSpPr>
              <a:grpSpLocks/>
            </p:cNvGrpSpPr>
            <p:nvPr userDrawn="1"/>
          </p:nvGrpSpPr>
          <p:grpSpPr bwMode="auto">
            <a:xfrm>
              <a:off x="0" y="4"/>
              <a:ext cx="5758" cy="4316"/>
              <a:chOff x="0" y="4"/>
              <a:chExt cx="5758" cy="4316"/>
            </a:xfrm>
          </p:grpSpPr>
          <p:sp>
            <p:nvSpPr>
              <p:cNvPr id="40966"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s-ES"/>
              </a:p>
            </p:txBody>
          </p:sp>
          <p:sp>
            <p:nvSpPr>
              <p:cNvPr id="40967"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s-ES"/>
              </a:p>
            </p:txBody>
          </p:sp>
          <p:sp>
            <p:nvSpPr>
              <p:cNvPr id="40968"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a:p>
            </p:txBody>
          </p:sp>
          <p:sp>
            <p:nvSpPr>
              <p:cNvPr id="40969"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s-ES"/>
              </a:p>
            </p:txBody>
          </p:sp>
          <p:sp>
            <p:nvSpPr>
              <p:cNvPr id="40970"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s-ES"/>
              </a:p>
            </p:txBody>
          </p:sp>
          <p:sp>
            <p:nvSpPr>
              <p:cNvPr id="40971"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s-ES"/>
              </a:p>
            </p:txBody>
          </p:sp>
          <p:sp>
            <p:nvSpPr>
              <p:cNvPr id="40972"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s-ES"/>
              </a:p>
            </p:txBody>
          </p:sp>
          <p:sp>
            <p:nvSpPr>
              <p:cNvPr id="40973"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s-ES"/>
              </a:p>
            </p:txBody>
          </p:sp>
          <p:sp>
            <p:nvSpPr>
              <p:cNvPr id="40974"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s-ES"/>
              </a:p>
            </p:txBody>
          </p:sp>
        </p:grpSp>
      </p:grpSp>
      <p:sp>
        <p:nvSpPr>
          <p:cNvPr id="40975"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0976"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0977"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es-ES"/>
          </a:p>
        </p:txBody>
      </p:sp>
      <p:sp>
        <p:nvSpPr>
          <p:cNvPr id="40978"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endParaRPr lang="es-ES"/>
          </a:p>
        </p:txBody>
      </p:sp>
      <p:sp>
        <p:nvSpPr>
          <p:cNvPr id="40979"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99E225DD-3674-44F8-BAA2-6D1CFAE07CFE}" type="slidenum">
              <a:rPr lang="es-ES"/>
              <a:pPr>
                <a:defRPr/>
              </a:pPr>
              <a:t>‹Nº›</a:t>
            </a:fld>
            <a:endParaRPr lang="es-ES"/>
          </a:p>
        </p:txBody>
      </p:sp>
    </p:spTree>
  </p:cSld>
  <p:clrMap bg1="dk2" tx1="lt1" bg2="dk1" tx2="lt2" accent1="accent1" accent2="accent2" accent3="accent3" accent4="accent4" accent5="accent5" accent6="accent6" hlink="hlink" folHlink="folHlink"/>
  <p:sldLayoutIdLst>
    <p:sldLayoutId id="2147483911"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oleObject" Target="../embeddings/Presentaci_n_de_Microsoft_Office_PowerPoint_97-20031.ppt"/><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juriona@cmvm.cl"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Text Box 9"/>
          <p:cNvSpPr txBox="1">
            <a:spLocks noChangeArrowheads="1"/>
          </p:cNvSpPr>
          <p:nvPr/>
        </p:nvSpPr>
        <p:spPr bwMode="auto">
          <a:xfrm>
            <a:off x="971550" y="1214438"/>
            <a:ext cx="7029450" cy="523220"/>
          </a:xfrm>
          <a:prstGeom prst="rect">
            <a:avLst/>
          </a:prstGeom>
          <a:noFill/>
          <a:ln w="9525">
            <a:noFill/>
            <a:miter lim="800000"/>
            <a:headEnd/>
            <a:tailEnd/>
          </a:ln>
          <a:effectLst/>
        </p:spPr>
        <p:txBody>
          <a:bodyPr wrap="square">
            <a:spAutoFit/>
          </a:bodyPr>
          <a:lstStyle/>
          <a:p>
            <a:pPr>
              <a:spcBef>
                <a:spcPct val="50000"/>
              </a:spcBef>
              <a:defRPr/>
            </a:pPr>
            <a:r>
              <a:rPr lang="es-ES" sz="2800" dirty="0">
                <a:latin typeface="+mj-lt"/>
              </a:rPr>
              <a:t>Corporación Municipal Viña del Mar</a:t>
            </a:r>
          </a:p>
        </p:txBody>
      </p:sp>
      <p:grpSp>
        <p:nvGrpSpPr>
          <p:cNvPr id="3075" name="Group 12"/>
          <p:cNvGrpSpPr>
            <a:grpSpLocks/>
          </p:cNvGrpSpPr>
          <p:nvPr/>
        </p:nvGrpSpPr>
        <p:grpSpPr bwMode="auto">
          <a:xfrm>
            <a:off x="7429500" y="357188"/>
            <a:ext cx="1714500" cy="1454150"/>
            <a:chOff x="2381" y="1026"/>
            <a:chExt cx="678" cy="634"/>
          </a:xfrm>
        </p:grpSpPr>
        <p:pic>
          <p:nvPicPr>
            <p:cNvPr id="3076" name="Picture 13" descr="log-cmvm"/>
            <p:cNvPicPr>
              <a:picLocks noChangeAspect="1" noChangeArrowheads="1"/>
            </p:cNvPicPr>
            <p:nvPr/>
          </p:nvPicPr>
          <p:blipFill>
            <a:blip r:embed="rId3"/>
            <a:srcRect/>
            <a:stretch>
              <a:fillRect/>
            </a:stretch>
          </p:blipFill>
          <p:spPr bwMode="auto">
            <a:xfrm>
              <a:off x="2381" y="1026"/>
              <a:ext cx="678" cy="420"/>
            </a:xfrm>
            <a:prstGeom prst="rect">
              <a:avLst/>
            </a:prstGeom>
            <a:noFill/>
            <a:ln w="9525">
              <a:noFill/>
              <a:miter lim="800000"/>
              <a:headEnd/>
              <a:tailEnd/>
            </a:ln>
          </p:spPr>
        </p:pic>
        <p:pic>
          <p:nvPicPr>
            <p:cNvPr id="3077" name="Picture 14" descr="Copia de logo02"/>
            <p:cNvPicPr>
              <a:picLocks noChangeAspect="1" noChangeArrowheads="1"/>
            </p:cNvPicPr>
            <p:nvPr/>
          </p:nvPicPr>
          <p:blipFill>
            <a:blip r:embed="rId4"/>
            <a:srcRect/>
            <a:stretch>
              <a:fillRect/>
            </a:stretch>
          </p:blipFill>
          <p:spPr bwMode="auto">
            <a:xfrm>
              <a:off x="2381" y="1480"/>
              <a:ext cx="678" cy="180"/>
            </a:xfrm>
            <a:prstGeom prst="rect">
              <a:avLst/>
            </a:prstGeom>
            <a:noFill/>
            <a:ln w="9525">
              <a:noFill/>
              <a:miter lim="800000"/>
              <a:headEnd/>
              <a:tailEnd/>
            </a:ln>
          </p:spPr>
        </p:pic>
      </p:grpSp>
      <p:graphicFrame>
        <p:nvGraphicFramePr>
          <p:cNvPr id="3078" name="Object 6"/>
          <p:cNvGraphicFramePr>
            <a:graphicFrameLocks noChangeAspect="1"/>
          </p:cNvGraphicFramePr>
          <p:nvPr/>
        </p:nvGraphicFramePr>
        <p:xfrm>
          <a:off x="500034" y="428604"/>
          <a:ext cx="8143932" cy="6429420"/>
        </p:xfrm>
        <a:graphic>
          <a:graphicData uri="http://schemas.openxmlformats.org/presentationml/2006/ole">
            <p:oleObj spid="_x0000_s3078" name="Presentación" r:id="rId5" imgW="2138016" imgH="1603113" progId="PowerPoint.Show.8">
              <p:embed/>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3200" dirty="0" smtClean="0"/>
              <a:t>“El eje del Pensamiento Sistémico es la palanca”</a:t>
            </a:r>
            <a:endParaRPr lang="es-ES" sz="3200" dirty="0"/>
          </a:p>
        </p:txBody>
      </p:sp>
      <p:sp>
        <p:nvSpPr>
          <p:cNvPr id="3" name="2 Marcador de contenido"/>
          <p:cNvSpPr>
            <a:spLocks noGrp="1"/>
          </p:cNvSpPr>
          <p:nvPr>
            <p:ph idx="1"/>
          </p:nvPr>
        </p:nvSpPr>
        <p:spPr/>
        <p:txBody>
          <a:bodyPr/>
          <a:lstStyle/>
          <a:p>
            <a:pPr algn="just"/>
            <a:r>
              <a:rPr lang="es-ES_tradnl" sz="2400" dirty="0" smtClean="0"/>
              <a:t>Capacidad de aclarar y profundizar constantemente nuestra visión personal</a:t>
            </a:r>
          </a:p>
          <a:p>
            <a:pPr algn="just"/>
            <a:r>
              <a:rPr lang="es-ES_tradnl" sz="2400" dirty="0" smtClean="0"/>
              <a:t>La práctica de desenterrar imágenes de futuro compartidas que promuevan el auténtico compromiso</a:t>
            </a:r>
          </a:p>
          <a:p>
            <a:pPr algn="just"/>
            <a:r>
              <a:rPr lang="es-ES_tradnl" sz="2400" dirty="0" smtClean="0"/>
              <a:t>La capacidad de desenterrar nuestras imágenes internas del mundo, examinarlas y abrirlas a la influencia de los demás</a:t>
            </a:r>
          </a:p>
          <a:p>
            <a:pPr algn="just"/>
            <a:r>
              <a:rPr lang="es-ES_tradnl" sz="2400" dirty="0" smtClean="0"/>
              <a:t>La capacidad de pensar juntos que se consigue por la práctica del </a:t>
            </a:r>
            <a:r>
              <a:rPr lang="es-ES_tradnl" sz="2400" u="sng" dirty="0" smtClean="0">
                <a:effectLst>
                  <a:outerShdw blurRad="38100" dist="38100" dir="2700000" algn="tl">
                    <a:srgbClr val="000000">
                      <a:alpha val="43137"/>
                    </a:srgbClr>
                  </a:outerShdw>
                </a:effectLst>
              </a:rPr>
              <a:t>diálogo</a:t>
            </a:r>
            <a:r>
              <a:rPr lang="es-ES_tradnl" sz="2400" dirty="0" smtClean="0"/>
              <a:t> y del </a:t>
            </a:r>
            <a:r>
              <a:rPr lang="es-ES_tradnl" sz="2400" u="sng" dirty="0" smtClean="0"/>
              <a:t>debate</a:t>
            </a:r>
          </a:p>
          <a:p>
            <a:pPr algn="just"/>
            <a:r>
              <a:rPr lang="es-ES_tradnl" sz="2400" dirty="0" smtClean="0"/>
              <a:t>Integra a las anteriores en un conjunto coherente de teoría y práctica</a:t>
            </a:r>
          </a:p>
          <a:p>
            <a:pPr algn="just"/>
            <a:endParaRPr lang="es-E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6 CuadroTexto"/>
          <p:cNvSpPr txBox="1">
            <a:spLocks noChangeArrowheads="1"/>
          </p:cNvSpPr>
          <p:nvPr/>
        </p:nvSpPr>
        <p:spPr bwMode="auto">
          <a:xfrm>
            <a:off x="1000125" y="1214438"/>
            <a:ext cx="5857875" cy="584200"/>
          </a:xfrm>
          <a:prstGeom prst="rect">
            <a:avLst/>
          </a:prstGeom>
          <a:noFill/>
          <a:ln w="9525">
            <a:noFill/>
            <a:miter lim="800000"/>
            <a:headEnd/>
            <a:tailEnd/>
          </a:ln>
        </p:spPr>
        <p:txBody>
          <a:bodyPr>
            <a:spAutoFit/>
          </a:bodyPr>
          <a:lstStyle/>
          <a:p>
            <a:r>
              <a:rPr lang="es-ES" sz="3200"/>
              <a:t>Gracias por su atención</a:t>
            </a:r>
          </a:p>
        </p:txBody>
      </p:sp>
      <p:sp>
        <p:nvSpPr>
          <p:cNvPr id="5123" name="7 CuadroTexto"/>
          <p:cNvSpPr txBox="1">
            <a:spLocks noChangeArrowheads="1"/>
          </p:cNvSpPr>
          <p:nvPr/>
        </p:nvSpPr>
        <p:spPr bwMode="auto">
          <a:xfrm>
            <a:off x="857250" y="3643313"/>
            <a:ext cx="5540375" cy="2308225"/>
          </a:xfrm>
          <a:prstGeom prst="rect">
            <a:avLst/>
          </a:prstGeom>
          <a:noFill/>
          <a:ln w="9525">
            <a:noFill/>
            <a:miter lim="800000"/>
            <a:headEnd/>
            <a:tailEnd/>
          </a:ln>
        </p:spPr>
        <p:txBody>
          <a:bodyPr>
            <a:spAutoFit/>
          </a:bodyPr>
          <a:lstStyle/>
          <a:p>
            <a:r>
              <a:rPr lang="es-ES" b="1"/>
              <a:t>Juan Francisco Uriona Santibáñez</a:t>
            </a:r>
          </a:p>
          <a:p>
            <a:r>
              <a:rPr lang="es-ES_tradnl"/>
              <a:t>Director Área de Educación, CMVM</a:t>
            </a:r>
          </a:p>
          <a:p>
            <a:endParaRPr lang="es-ES"/>
          </a:p>
          <a:p>
            <a:endParaRPr lang="es-ES"/>
          </a:p>
          <a:p>
            <a:r>
              <a:rPr lang="es-ES"/>
              <a:t>Tel:       32-2272 423/416</a:t>
            </a:r>
          </a:p>
          <a:p>
            <a:r>
              <a:rPr lang="es-ES"/>
              <a:t>E-mail:  </a:t>
            </a:r>
            <a:r>
              <a:rPr lang="es-ES" u="sng">
                <a:hlinkClick r:id="rId2"/>
              </a:rPr>
              <a:t>juriona@cmvm.cl</a:t>
            </a:r>
            <a:endParaRPr lang="es-ES" u="sng"/>
          </a:p>
          <a:p>
            <a:endParaRPr lang="es-ES"/>
          </a:p>
          <a:p>
            <a:endParaRPr lang="es-ES"/>
          </a:p>
        </p:txBody>
      </p:sp>
      <p:grpSp>
        <p:nvGrpSpPr>
          <p:cNvPr id="5124" name="Group 12"/>
          <p:cNvGrpSpPr>
            <a:grpSpLocks/>
          </p:cNvGrpSpPr>
          <p:nvPr/>
        </p:nvGrpSpPr>
        <p:grpSpPr bwMode="auto">
          <a:xfrm>
            <a:off x="7429500" y="357188"/>
            <a:ext cx="1714500" cy="1454150"/>
            <a:chOff x="2381" y="1026"/>
            <a:chExt cx="678" cy="634"/>
          </a:xfrm>
        </p:grpSpPr>
        <p:pic>
          <p:nvPicPr>
            <p:cNvPr id="5125" name="Picture 13" descr="log-cmvm"/>
            <p:cNvPicPr>
              <a:picLocks noChangeAspect="1" noChangeArrowheads="1"/>
            </p:cNvPicPr>
            <p:nvPr/>
          </p:nvPicPr>
          <p:blipFill>
            <a:blip r:embed="rId3"/>
            <a:srcRect/>
            <a:stretch>
              <a:fillRect/>
            </a:stretch>
          </p:blipFill>
          <p:spPr bwMode="auto">
            <a:xfrm>
              <a:off x="2381" y="1026"/>
              <a:ext cx="678" cy="420"/>
            </a:xfrm>
            <a:prstGeom prst="rect">
              <a:avLst/>
            </a:prstGeom>
            <a:noFill/>
            <a:ln w="9525">
              <a:noFill/>
              <a:miter lim="800000"/>
              <a:headEnd/>
              <a:tailEnd/>
            </a:ln>
          </p:spPr>
        </p:pic>
        <p:pic>
          <p:nvPicPr>
            <p:cNvPr id="5126" name="Picture 14" descr="Copia de logo02"/>
            <p:cNvPicPr>
              <a:picLocks noChangeAspect="1" noChangeArrowheads="1"/>
            </p:cNvPicPr>
            <p:nvPr/>
          </p:nvPicPr>
          <p:blipFill>
            <a:blip r:embed="rId4"/>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eaLnBrk="1" hangingPunct="1">
              <a:spcBef>
                <a:spcPct val="50000"/>
              </a:spcBef>
              <a:defRPr/>
            </a:pPr>
            <a:r>
              <a:rPr lang="es-ES" sz="2800" b="0" kern="1200" dirty="0" smtClean="0">
                <a:solidFill>
                  <a:srgbClr val="FFFFFF"/>
                </a:solidFill>
                <a:effectLst/>
                <a:ea typeface="+mn-ea"/>
                <a:cs typeface="+mn-cs"/>
              </a:rPr>
              <a:t>Corporación Municipal Viña del Mar</a:t>
            </a:r>
            <a:br>
              <a:rPr lang="es-ES" sz="2800" b="0" kern="1200" dirty="0" smtClean="0">
                <a:solidFill>
                  <a:srgbClr val="FFFFFF"/>
                </a:solidFill>
                <a:effectLst/>
                <a:ea typeface="+mn-ea"/>
                <a:cs typeface="+mn-cs"/>
              </a:rPr>
            </a:br>
            <a:endParaRPr lang="es-ES" dirty="0"/>
          </a:p>
        </p:txBody>
      </p:sp>
      <p:sp>
        <p:nvSpPr>
          <p:cNvPr id="3" name="2 Marcador de contenido"/>
          <p:cNvSpPr>
            <a:spLocks noGrp="1"/>
          </p:cNvSpPr>
          <p:nvPr>
            <p:ph idx="1"/>
          </p:nvPr>
        </p:nvSpPr>
        <p:spPr/>
        <p:txBody>
          <a:bodyPr/>
          <a:lstStyle/>
          <a:p>
            <a:endParaRPr lang="es-ES_tradnl" i="1" dirty="0" smtClean="0"/>
          </a:p>
          <a:p>
            <a:endParaRPr lang="es-ES_tradnl" i="1" dirty="0" smtClean="0"/>
          </a:p>
          <a:p>
            <a:pPr algn="ctr"/>
            <a:r>
              <a:rPr lang="es-ES_tradnl" i="1" dirty="0" smtClean="0"/>
              <a:t>“No hay nada más práctico y concreto que una buena teoría </a:t>
            </a:r>
          </a:p>
          <a:p>
            <a:pPr algn="ctr">
              <a:buNone/>
            </a:pPr>
            <a:r>
              <a:rPr lang="es-ES_tradnl" i="1" dirty="0" smtClean="0"/>
              <a:t>y un paradigma explícito”</a:t>
            </a:r>
            <a:endParaRPr lang="es-ES" i="1" dirty="0"/>
          </a:p>
        </p:txBody>
      </p:sp>
      <p:grpSp>
        <p:nvGrpSpPr>
          <p:cNvPr id="4" name="Group 12"/>
          <p:cNvGrpSpPr>
            <a:grpSpLocks/>
          </p:cNvGrpSpPr>
          <p:nvPr/>
        </p:nvGrpSpPr>
        <p:grpSpPr bwMode="auto">
          <a:xfrm>
            <a:off x="7286644" y="142852"/>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63" y="357188"/>
            <a:ext cx="7543800" cy="1000125"/>
          </a:xfrm>
        </p:spPr>
        <p:txBody>
          <a:bodyPr/>
          <a:lstStyle/>
          <a:p>
            <a:pPr algn="ctr">
              <a:defRPr/>
            </a:pPr>
            <a:r>
              <a:rPr lang="x-none" sz="2400" b="0" smtClean="0">
                <a:solidFill>
                  <a:srgbClr val="FFFF00"/>
                </a:solidFill>
              </a:rPr>
              <a:t>¿Cuántos cuadrados </a:t>
            </a:r>
            <a:r>
              <a:rPr lang="es-ES_tradnl" sz="2400" b="0" dirty="0" smtClean="0">
                <a:solidFill>
                  <a:srgbClr val="FFFF00"/>
                </a:solidFill>
              </a:rPr>
              <a:t>encuentra</a:t>
            </a:r>
            <a:r>
              <a:rPr lang="x-none" sz="2400" b="0" smtClean="0">
                <a:solidFill>
                  <a:srgbClr val="FFFF00"/>
                </a:solidFill>
              </a:rPr>
              <a:t>? </a:t>
            </a:r>
            <a:r>
              <a:rPr lang="es-ES" dirty="0" smtClean="0">
                <a:solidFill>
                  <a:srgbClr val="FFFF00"/>
                </a:solidFill>
              </a:rPr>
              <a:t/>
            </a:r>
            <a:br>
              <a:rPr lang="es-ES" dirty="0" smtClean="0">
                <a:solidFill>
                  <a:srgbClr val="FFFF00"/>
                </a:solidFill>
              </a:rPr>
            </a:br>
            <a:endParaRPr lang="es-ES" dirty="0">
              <a:solidFill>
                <a:srgbClr val="FFFF00"/>
              </a:solidFill>
            </a:endParaRPr>
          </a:p>
        </p:txBody>
      </p:sp>
      <p:pic>
        <p:nvPicPr>
          <p:cNvPr id="4099" name="Picture 2"/>
          <p:cNvPicPr>
            <a:picLocks noChangeAspect="1" noChangeArrowheads="1"/>
          </p:cNvPicPr>
          <p:nvPr/>
        </p:nvPicPr>
        <p:blipFill>
          <a:blip r:embed="rId2"/>
          <a:srcRect/>
          <a:stretch>
            <a:fillRect/>
          </a:stretch>
        </p:blipFill>
        <p:spPr bwMode="auto">
          <a:xfrm>
            <a:off x="1765300" y="939800"/>
            <a:ext cx="5664200" cy="5500688"/>
          </a:xfrm>
          <a:prstGeom prst="rect">
            <a:avLst/>
          </a:prstGeom>
          <a:noFill/>
          <a:ln w="9525">
            <a:noFill/>
            <a:miter lim="800000"/>
            <a:headEnd/>
            <a:tailEnd/>
          </a:ln>
        </p:spPr>
      </p:pic>
      <p:pic>
        <p:nvPicPr>
          <p:cNvPr id="4100" name="Picture 4"/>
          <p:cNvPicPr>
            <a:picLocks noChangeAspect="1" noChangeArrowheads="1"/>
          </p:cNvPicPr>
          <p:nvPr/>
        </p:nvPicPr>
        <p:blipFill>
          <a:blip r:embed="rId3">
            <a:grayscl/>
          </a:blip>
          <a:srcRect/>
          <a:stretch>
            <a:fillRect/>
          </a:stretch>
        </p:blipFill>
        <p:spPr bwMode="auto">
          <a:xfrm>
            <a:off x="214313" y="357188"/>
            <a:ext cx="1306512" cy="785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0" kern="1200" dirty="0" smtClean="0">
                <a:solidFill>
                  <a:srgbClr val="FFFFFF"/>
                </a:solidFill>
                <a:effectLst/>
              </a:rPr>
              <a:t>Corporación Municipal Viña del Mar</a:t>
            </a:r>
            <a:br>
              <a:rPr lang="es-ES" sz="2800" b="0" kern="1200" dirty="0" smtClean="0">
                <a:solidFill>
                  <a:srgbClr val="FFFFFF"/>
                </a:solidFill>
                <a:effectLst/>
              </a:rPr>
            </a:br>
            <a:endParaRPr lang="es-ES" dirty="0"/>
          </a:p>
        </p:txBody>
      </p:sp>
      <p:sp>
        <p:nvSpPr>
          <p:cNvPr id="3" name="2 Marcador de contenido"/>
          <p:cNvSpPr>
            <a:spLocks noGrp="1"/>
          </p:cNvSpPr>
          <p:nvPr>
            <p:ph idx="1"/>
          </p:nvPr>
        </p:nvSpPr>
        <p:spPr/>
        <p:txBody>
          <a:bodyPr/>
          <a:lstStyle/>
          <a:p>
            <a:r>
              <a:rPr lang="es-ES_tradnl" dirty="0" smtClean="0"/>
              <a:t>La Teoría de la </a:t>
            </a:r>
            <a:r>
              <a:rPr lang="es-ES_tradnl" dirty="0" err="1" smtClean="0"/>
              <a:t>Gestalt</a:t>
            </a:r>
            <a:r>
              <a:rPr lang="es-ES_tradnl" dirty="0" smtClean="0"/>
              <a:t> nos dice que </a:t>
            </a:r>
          </a:p>
          <a:p>
            <a:pPr lvl="0" algn="just">
              <a:buNone/>
            </a:pPr>
            <a:r>
              <a:rPr lang="es-ES_tradnl" dirty="0" smtClean="0"/>
              <a:t>“</a:t>
            </a:r>
            <a:r>
              <a:rPr lang="es-MX" dirty="0" smtClean="0"/>
              <a:t> </a:t>
            </a:r>
            <a:r>
              <a:rPr lang="es-MX" sz="2800" dirty="0" smtClean="0"/>
              <a:t>la forma en que percibimos condiciona nuestros procesos cognitivos”…la “lectura” de la realidad, su nivel de comprensión y vías de mejora (crítica-transformacional)</a:t>
            </a:r>
          </a:p>
          <a:p>
            <a:pPr lvl="0" algn="just">
              <a:buNone/>
            </a:pPr>
            <a:endParaRPr lang="es-MX" sz="2800" dirty="0" smtClean="0"/>
          </a:p>
          <a:p>
            <a:pPr lvl="0" algn="just">
              <a:buNone/>
            </a:pPr>
            <a:r>
              <a:rPr lang="es-MX" sz="2800" dirty="0" smtClean="0"/>
              <a:t>Promueve el Pensamiento Sistémico eje de las V Disciplinas de P. Senge</a:t>
            </a:r>
            <a:endParaRPr lang="es-ES" sz="2800" dirty="0" smtClean="0"/>
          </a:p>
          <a:p>
            <a:pPr>
              <a:buNone/>
            </a:pPr>
            <a:endParaRPr lang="es-ES" dirty="0"/>
          </a:p>
        </p:txBody>
      </p:sp>
      <p:grpSp>
        <p:nvGrpSpPr>
          <p:cNvPr id="4" name="Group 12"/>
          <p:cNvGrpSpPr>
            <a:grpSpLocks/>
          </p:cNvGrpSpPr>
          <p:nvPr/>
        </p:nvGrpSpPr>
        <p:grpSpPr bwMode="auto">
          <a:xfrm>
            <a:off x="7286644" y="142852"/>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2800" b="0" kern="1200" dirty="0" smtClean="0">
                <a:solidFill>
                  <a:srgbClr val="FFFFFF"/>
                </a:solidFill>
                <a:effectLst/>
              </a:rPr>
              <a:t>Corporación Municipal Viña del Mar</a:t>
            </a:r>
            <a:br>
              <a:rPr lang="es-ES" sz="2800" b="0" kern="1200" dirty="0" smtClean="0">
                <a:solidFill>
                  <a:srgbClr val="FFFFFF"/>
                </a:solidFill>
                <a:effectLst/>
              </a:rPr>
            </a:br>
            <a:endParaRPr lang="es-ES" dirty="0"/>
          </a:p>
        </p:txBody>
      </p:sp>
      <p:sp>
        <p:nvSpPr>
          <p:cNvPr id="3" name="2 Marcador de contenido"/>
          <p:cNvSpPr>
            <a:spLocks noGrp="1"/>
          </p:cNvSpPr>
          <p:nvPr>
            <p:ph idx="1"/>
          </p:nvPr>
        </p:nvSpPr>
        <p:spPr/>
        <p:txBody>
          <a:bodyPr/>
          <a:lstStyle/>
          <a:p>
            <a:pPr lvl="0" algn="just"/>
            <a:r>
              <a:rPr lang="es-MX" sz="2800" u="sng" dirty="0" smtClean="0"/>
              <a:t>Ejemplos prácticos</a:t>
            </a:r>
            <a:r>
              <a:rPr lang="es-MX" sz="2800" dirty="0" smtClean="0"/>
              <a:t>: </a:t>
            </a:r>
          </a:p>
          <a:p>
            <a:pPr lvl="0" algn="just"/>
            <a:endParaRPr lang="es-MX" sz="2800" dirty="0" smtClean="0"/>
          </a:p>
          <a:p>
            <a:pPr lvl="0" algn="just"/>
            <a:r>
              <a:rPr lang="es-MX" sz="2800" dirty="0" smtClean="0"/>
              <a:t>Variables que influyen en resultados SIMCE</a:t>
            </a:r>
          </a:p>
          <a:p>
            <a:pPr lvl="0" algn="just"/>
            <a:r>
              <a:rPr lang="es-MX" sz="2800" dirty="0" smtClean="0"/>
              <a:t>Análisis de Resultados Concurso de Directores, </a:t>
            </a:r>
          </a:p>
          <a:p>
            <a:pPr lvl="0" algn="just"/>
            <a:r>
              <a:rPr lang="es-MX" sz="2800" dirty="0" smtClean="0"/>
              <a:t>Análisis de Evaluación Docente, </a:t>
            </a:r>
          </a:p>
          <a:p>
            <a:pPr lvl="0" algn="just"/>
            <a:r>
              <a:rPr lang="es-MX" sz="2800" dirty="0" smtClean="0"/>
              <a:t>Concepto y definición de Inteligencia y </a:t>
            </a:r>
          </a:p>
          <a:p>
            <a:pPr lvl="0" algn="just"/>
            <a:r>
              <a:rPr lang="es-MX" sz="2800" dirty="0" smtClean="0"/>
              <a:t>las 5 disciplinas de P. Senge.</a:t>
            </a:r>
            <a:endParaRPr lang="es-ES" sz="2800" dirty="0"/>
          </a:p>
        </p:txBody>
      </p:sp>
      <p:grpSp>
        <p:nvGrpSpPr>
          <p:cNvPr id="4" name="Group 12"/>
          <p:cNvGrpSpPr>
            <a:grpSpLocks/>
          </p:cNvGrpSpPr>
          <p:nvPr/>
        </p:nvGrpSpPr>
        <p:grpSpPr bwMode="auto">
          <a:xfrm>
            <a:off x="7286644" y="142852"/>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sz="3600" dirty="0" smtClean="0"/>
              <a:t>    ¿Qué es la Inteligencia?</a:t>
            </a:r>
            <a:endParaRPr lang="es-ES" sz="3600" dirty="0"/>
          </a:p>
        </p:txBody>
      </p:sp>
      <p:sp>
        <p:nvSpPr>
          <p:cNvPr id="3" name="2 Marcador de contenido"/>
          <p:cNvSpPr>
            <a:spLocks noGrp="1"/>
          </p:cNvSpPr>
          <p:nvPr>
            <p:ph idx="1"/>
          </p:nvPr>
        </p:nvSpPr>
        <p:spPr>
          <a:xfrm>
            <a:off x="1066800" y="1981200"/>
            <a:ext cx="7543800" cy="4376758"/>
          </a:xfrm>
        </p:spPr>
        <p:txBody>
          <a:bodyPr/>
          <a:lstStyle/>
          <a:p>
            <a:pPr lvl="0" algn="just"/>
            <a:r>
              <a:rPr lang="es-MX" sz="2400" u="sng" dirty="0" smtClean="0"/>
              <a:t>Inteligencia: </a:t>
            </a:r>
            <a:r>
              <a:rPr lang="es-MX" sz="2400" dirty="0" smtClean="0"/>
              <a:t>Un conjunto de capacidades mentales, generales o concretas, formadas por variables como la atención, la memoria, el razonamiento, la abstracción, la fluidez verbal, la habilidad social, el autoconocimiento que le permiten al individuo adaptarse exitosamente al mundo no solo seleccionando herramientas físicas, intelectuales o socioculturales sino adaptando consciente y estratégicamente sus conocimientos y experiencias a los problemas o a las situaciones que su entorno le va planteando a diario. </a:t>
            </a:r>
            <a:r>
              <a:rPr lang="es-MX" sz="1400" dirty="0" smtClean="0"/>
              <a:t>(</a:t>
            </a:r>
            <a:r>
              <a:rPr lang="es-MX" sz="1400" dirty="0" err="1" smtClean="0"/>
              <a:t>Fandiño</a:t>
            </a:r>
            <a:r>
              <a:rPr lang="es-MX" sz="1400" dirty="0" smtClean="0"/>
              <a:t>, </a:t>
            </a:r>
            <a:r>
              <a:rPr lang="es-MX" sz="1400" dirty="0" err="1" smtClean="0"/>
              <a:t>Yamith</a:t>
            </a:r>
            <a:r>
              <a:rPr lang="es-MX" sz="1400" dirty="0" smtClean="0"/>
              <a:t> José ¿Qué es la Inteligencia?</a:t>
            </a:r>
            <a:endParaRPr lang="es-MX" sz="1400" u="sng" dirty="0" smtClean="0"/>
          </a:p>
          <a:p>
            <a:pPr lvl="0"/>
            <a:endParaRPr lang="es-MX" u="sng" dirty="0" smtClean="0"/>
          </a:p>
          <a:p>
            <a:endParaRPr lang="es-ES" dirty="0"/>
          </a:p>
        </p:txBody>
      </p:sp>
      <p:grpSp>
        <p:nvGrpSpPr>
          <p:cNvPr id="4" name="Group 12"/>
          <p:cNvGrpSpPr>
            <a:grpSpLocks/>
          </p:cNvGrpSpPr>
          <p:nvPr/>
        </p:nvGrpSpPr>
        <p:grpSpPr bwMode="auto">
          <a:xfrm>
            <a:off x="7429500" y="357188"/>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3600" dirty="0" smtClean="0"/>
              <a:t>Inteligencia</a:t>
            </a:r>
            <a:endParaRPr lang="es-ES" sz="3600" dirty="0"/>
          </a:p>
        </p:txBody>
      </p:sp>
      <p:sp>
        <p:nvSpPr>
          <p:cNvPr id="3" name="2 Marcador de contenido"/>
          <p:cNvSpPr>
            <a:spLocks noGrp="1"/>
          </p:cNvSpPr>
          <p:nvPr>
            <p:ph idx="1"/>
          </p:nvPr>
        </p:nvSpPr>
        <p:spPr>
          <a:xfrm>
            <a:off x="1066800" y="1981200"/>
            <a:ext cx="7543800" cy="4519634"/>
          </a:xfrm>
        </p:spPr>
        <p:txBody>
          <a:bodyPr/>
          <a:lstStyle/>
          <a:p>
            <a:r>
              <a:rPr lang="es-ES_tradnl" sz="2600" dirty="0" smtClean="0"/>
              <a:t>Se desprende de la definición capacidades y habilidades:</a:t>
            </a:r>
          </a:p>
          <a:p>
            <a:r>
              <a:rPr lang="es-ES_tradnl" sz="2600" dirty="0" smtClean="0"/>
              <a:t>La aptitud para “ver la imagen de conjunto”</a:t>
            </a:r>
          </a:p>
          <a:p>
            <a:r>
              <a:rPr lang="es-ES_tradnl" sz="2600" dirty="0" smtClean="0"/>
              <a:t>Reconocer lo esencial en una situación</a:t>
            </a:r>
          </a:p>
          <a:p>
            <a:r>
              <a:rPr lang="es-ES_tradnl" sz="2600" dirty="0" smtClean="0"/>
              <a:t>Adquirir y asociar elementos de </a:t>
            </a:r>
            <a:r>
              <a:rPr lang="es-ES_tradnl" sz="2600" dirty="0" err="1" smtClean="0"/>
              <a:t>info</a:t>
            </a:r>
            <a:r>
              <a:rPr lang="es-ES_tradnl" sz="2600" dirty="0" smtClean="0"/>
              <a:t> provenientes de varias fuentes diversas</a:t>
            </a:r>
          </a:p>
          <a:p>
            <a:r>
              <a:rPr lang="es-ES_tradnl" sz="2600" dirty="0" smtClean="0"/>
              <a:t>Comprender sus relaciones de causa y efecto</a:t>
            </a:r>
          </a:p>
          <a:p>
            <a:r>
              <a:rPr lang="es-ES_tradnl" sz="2600" dirty="0" smtClean="0"/>
              <a:t>Capacidad de planear y predecir las consecuencias de las actividades previstas</a:t>
            </a:r>
            <a:endParaRPr lang="es-ES" sz="2600" dirty="0"/>
          </a:p>
        </p:txBody>
      </p:sp>
      <p:grpSp>
        <p:nvGrpSpPr>
          <p:cNvPr id="4" name="Group 12"/>
          <p:cNvGrpSpPr>
            <a:grpSpLocks/>
          </p:cNvGrpSpPr>
          <p:nvPr/>
        </p:nvGrpSpPr>
        <p:grpSpPr bwMode="auto">
          <a:xfrm>
            <a:off x="7429500" y="357188"/>
            <a:ext cx="1714500" cy="1454150"/>
            <a:chOff x="2381" y="1026"/>
            <a:chExt cx="678" cy="634"/>
          </a:xfrm>
        </p:grpSpPr>
        <p:pic>
          <p:nvPicPr>
            <p:cNvPr id="5"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6"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sz="3600" dirty="0" smtClean="0"/>
              <a:t>Inteligencia</a:t>
            </a:r>
            <a:endParaRPr lang="es-ES" sz="3600" dirty="0"/>
          </a:p>
        </p:txBody>
      </p:sp>
      <p:sp>
        <p:nvSpPr>
          <p:cNvPr id="3" name="2 Marcador de contenido"/>
          <p:cNvSpPr>
            <a:spLocks noGrp="1"/>
          </p:cNvSpPr>
          <p:nvPr>
            <p:ph idx="1"/>
          </p:nvPr>
        </p:nvSpPr>
        <p:spPr/>
        <p:txBody>
          <a:bodyPr/>
          <a:lstStyle/>
          <a:p>
            <a:r>
              <a:rPr lang="es-ES_tradnl" sz="2800" dirty="0" smtClean="0"/>
              <a:t>Considera también:</a:t>
            </a:r>
          </a:p>
          <a:p>
            <a:r>
              <a:rPr lang="es-ES_tradnl" sz="2800" dirty="0" smtClean="0"/>
              <a:t>La habilidad de saber usar el conocimiento en contexto</a:t>
            </a:r>
          </a:p>
          <a:p>
            <a:r>
              <a:rPr lang="es-ES_tradnl" sz="2800" dirty="0" smtClean="0"/>
              <a:t>La facultad para innovar e inventar; la rapidez mental para encadenar pensamientos</a:t>
            </a:r>
          </a:p>
          <a:p>
            <a:r>
              <a:rPr lang="es-ES_tradnl" sz="2800" dirty="0" smtClean="0"/>
              <a:t>La aptitud para pensar racionalmente y de forma abstracta</a:t>
            </a:r>
            <a:endParaRPr lang="es-ES" sz="2800" dirty="0"/>
          </a:p>
        </p:txBody>
      </p:sp>
      <p:grpSp>
        <p:nvGrpSpPr>
          <p:cNvPr id="5" name="Group 12"/>
          <p:cNvGrpSpPr>
            <a:grpSpLocks/>
          </p:cNvGrpSpPr>
          <p:nvPr/>
        </p:nvGrpSpPr>
        <p:grpSpPr bwMode="auto">
          <a:xfrm>
            <a:off x="7429500" y="357188"/>
            <a:ext cx="1714500" cy="1454150"/>
            <a:chOff x="2381" y="1026"/>
            <a:chExt cx="678" cy="634"/>
          </a:xfrm>
        </p:grpSpPr>
        <p:pic>
          <p:nvPicPr>
            <p:cNvPr id="6" name="Picture 13" descr="log-cmvm"/>
            <p:cNvPicPr>
              <a:picLocks noChangeAspect="1" noChangeArrowheads="1"/>
            </p:cNvPicPr>
            <p:nvPr/>
          </p:nvPicPr>
          <p:blipFill>
            <a:blip r:embed="rId2"/>
            <a:srcRect/>
            <a:stretch>
              <a:fillRect/>
            </a:stretch>
          </p:blipFill>
          <p:spPr bwMode="auto">
            <a:xfrm>
              <a:off x="2381" y="1026"/>
              <a:ext cx="678" cy="420"/>
            </a:xfrm>
            <a:prstGeom prst="rect">
              <a:avLst/>
            </a:prstGeom>
            <a:noFill/>
            <a:ln w="9525">
              <a:noFill/>
              <a:miter lim="800000"/>
              <a:headEnd/>
              <a:tailEnd/>
            </a:ln>
          </p:spPr>
        </p:pic>
        <p:pic>
          <p:nvPicPr>
            <p:cNvPr id="7" name="Picture 14" descr="Copia de logo02"/>
            <p:cNvPicPr>
              <a:picLocks noChangeAspect="1" noChangeArrowheads="1"/>
            </p:cNvPicPr>
            <p:nvPr/>
          </p:nvPicPr>
          <p:blipFill>
            <a:blip r:embed="rId3"/>
            <a:srcRect/>
            <a:stretch>
              <a:fillRect/>
            </a:stretch>
          </p:blipFill>
          <p:spPr bwMode="auto">
            <a:xfrm>
              <a:off x="2381" y="1480"/>
              <a:ext cx="678" cy="1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smtClean="0"/>
              <a:t>La V Disciplina</a:t>
            </a:r>
            <a:endParaRPr lang="es-ES" dirty="0"/>
          </a:p>
        </p:txBody>
      </p:sp>
      <p:sp>
        <p:nvSpPr>
          <p:cNvPr id="3" name="2 Marcador de contenido"/>
          <p:cNvSpPr>
            <a:spLocks noGrp="1"/>
          </p:cNvSpPr>
          <p:nvPr>
            <p:ph idx="1"/>
          </p:nvPr>
        </p:nvSpPr>
        <p:spPr>
          <a:xfrm>
            <a:off x="1071538" y="2000240"/>
            <a:ext cx="7543800" cy="4114800"/>
          </a:xfrm>
        </p:spPr>
        <p:txBody>
          <a:bodyPr/>
          <a:lstStyle/>
          <a:p>
            <a:pPr algn="just">
              <a:buNone/>
            </a:pPr>
            <a:r>
              <a:rPr lang="es-ES_tradnl" sz="2400" i="1" dirty="0" smtClean="0">
                <a:effectLst/>
              </a:rPr>
              <a:t>“No basta con adaptarse y sobrevivir, sino</a:t>
            </a:r>
          </a:p>
          <a:p>
            <a:pPr>
              <a:buNone/>
            </a:pPr>
            <a:r>
              <a:rPr lang="es-ES_tradnl" sz="2400" i="1" dirty="0" smtClean="0">
                <a:effectLst/>
              </a:rPr>
              <a:t>sobre todo, desarrollar la capacidad de crear”</a:t>
            </a:r>
          </a:p>
          <a:p>
            <a:pPr>
              <a:buNone/>
            </a:pPr>
            <a:endParaRPr lang="es-ES_tradnl" sz="2400" i="1" dirty="0" smtClean="0">
              <a:effectLst/>
            </a:endParaRPr>
          </a:p>
          <a:p>
            <a:pPr>
              <a:buNone/>
            </a:pPr>
            <a:r>
              <a:rPr lang="es-ES_tradnl" sz="2800" dirty="0" smtClean="0"/>
              <a:t>Dominio personal</a:t>
            </a:r>
          </a:p>
          <a:p>
            <a:pPr>
              <a:buNone/>
            </a:pPr>
            <a:r>
              <a:rPr lang="es-ES_tradnl" sz="2800" dirty="0" smtClean="0"/>
              <a:t>Trabajo en equipo </a:t>
            </a:r>
          </a:p>
          <a:p>
            <a:pPr>
              <a:buNone/>
            </a:pPr>
            <a:r>
              <a:rPr lang="es-ES_tradnl" sz="2800" dirty="0" smtClean="0"/>
              <a:t>Visión compartida</a:t>
            </a:r>
          </a:p>
          <a:p>
            <a:pPr>
              <a:buNone/>
            </a:pPr>
            <a:r>
              <a:rPr lang="es-ES_tradnl" sz="2800" dirty="0" smtClean="0"/>
              <a:t>Modelos mentales</a:t>
            </a:r>
          </a:p>
          <a:p>
            <a:pPr>
              <a:buNone/>
            </a:pPr>
            <a:r>
              <a:rPr lang="es-ES_tradnl" sz="2800" dirty="0" smtClean="0"/>
              <a:t>Pensamiento sistémico</a:t>
            </a:r>
            <a:endParaRPr lang="es-E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flejos">
  <a:themeElements>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Reflejo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flejos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Reflejos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Reflejos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Reflejos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Reflejos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Reflejos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Reflejos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Reflejos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1092</TotalTime>
  <Words>449</Words>
  <Application>Microsoft Office PowerPoint</Application>
  <PresentationFormat>Presentación en pantalla (4:3)</PresentationFormat>
  <Paragraphs>56</Paragraphs>
  <Slides>11</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11</vt:i4>
      </vt:variant>
    </vt:vector>
  </HeadingPairs>
  <TitlesOfParts>
    <vt:vector size="13" baseType="lpstr">
      <vt:lpstr>Reflejos</vt:lpstr>
      <vt:lpstr>Presentación de Microsoft Office PowerPoint 97-2003</vt:lpstr>
      <vt:lpstr>Diapositiva 1</vt:lpstr>
      <vt:lpstr>Corporación Municipal Viña del Mar </vt:lpstr>
      <vt:lpstr>¿Cuántos cuadrados encuentra?  </vt:lpstr>
      <vt:lpstr>Corporación Municipal Viña del Mar </vt:lpstr>
      <vt:lpstr>Corporación Municipal Viña del Mar </vt:lpstr>
      <vt:lpstr>    ¿Qué es la Inteligencia?</vt:lpstr>
      <vt:lpstr>Inteligencia</vt:lpstr>
      <vt:lpstr>Inteligencia</vt:lpstr>
      <vt:lpstr>La V Disciplina</vt:lpstr>
      <vt:lpstr>“El eje del Pensamiento Sistémico es la palanca”</vt:lpstr>
      <vt:lpstr>Diapositiva 11</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lauverd</dc:creator>
  <cp:lastModifiedBy>Juriona</cp:lastModifiedBy>
  <cp:revision>116</cp:revision>
  <dcterms:created xsi:type="dcterms:W3CDTF">2010-07-23T13:52:53Z</dcterms:created>
  <dcterms:modified xsi:type="dcterms:W3CDTF">2011-05-11T23:36:04Z</dcterms:modified>
</cp:coreProperties>
</file>